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2F3FD4-DE61-07F3-4D36-D59AD3755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459C08-3E28-5707-06B2-CB3DBA8BE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88C085-3FB1-BD14-52A9-7C4AC0224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5881E2-BC5F-9BE3-798B-0F86A0BD9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04BFA8-552D-06B6-5962-3E5E24955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188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68710B-593B-A2AF-7C72-979530D8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2F5D89-6FB9-9315-3F6D-87944419B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32B9AE-9CBB-EC84-7D3C-BC4E4DE77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6D6DE9-6197-20B0-F8DE-20B114373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51BCE-4C7A-6112-A8D3-909C710A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74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6092FAC-0C70-81B3-F084-AA0B6A1FD3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81AB043-0023-4C1E-21B5-6219CE972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BFFC78-BBDA-3E9C-2870-6A122D947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A95BF2-A650-FBDC-1E6F-7ED475C7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8C14F0-7DC2-01FA-5D0B-94B534EA9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549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3760D8-3B1C-CC01-D2AE-57F85F357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C3984-BE44-0832-65BF-778243175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DD8125-E8B2-F552-DAE0-D30519DE9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4B40C1-6A06-8438-5B9A-7B16C703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DCB0BE-0DF6-A1EF-4B5E-DEDA67756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118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DB4A3D-250A-BD93-C3E6-773AE162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FDA812-5E1E-960D-3DBA-BAE51D930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2591F9-C622-DD83-7D58-BE4245A18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03F746-AEA6-C676-04B6-CCAEBFDB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1425C9-C3C6-8469-46E9-D3A8F647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23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D3E73E-55CD-0E11-0780-DC922169C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169215-2ED2-FC60-F6B9-C9A675AFC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507A773-3C21-0E3E-6ABA-FFC597266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0F62364-65E1-3941-5D48-C5DB6D38F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771CA3E-62BC-5617-F07A-3749BEAD6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60D53A-3EA7-EB3D-D76B-2E153F8E5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34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D7B4B6-F94C-32B3-9CC2-C2602C266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857EA6-3F8F-64CE-27C7-0CF443878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C95321-2826-D82E-60A6-3A3F52832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D8D9641-9B94-78BA-1F53-8818F0DAB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6EAE3A2-90AA-686B-314C-4F34EC593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DFC4009-D10D-A4DF-4DC9-B96B79EA7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94DD269-7A55-CE5E-5DAB-EE934B9DA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66FCF99-0906-FAC6-8203-0D59755D2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74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CBF7F-C42C-B534-1BD5-9A11CCFCB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C13B35-22DD-3CB4-03E4-B20F1618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25A22F-CEA5-ECD7-36E7-C35E9E14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5597A6-109E-31AE-9099-416562549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273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38AEE1-8027-C4E7-2C5C-9568FF60A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C1CF5E-63F4-CBEC-9256-2FE63DF6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3BED39B-E566-17E1-1EEC-A5D54D7C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726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7BB8AB-F55B-AADD-A202-3A107E7F3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24DFFF-275F-87E3-2153-939646158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C0A66E-1552-8E12-7F1C-9A3E9F997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5A5281-09D2-CF1A-4EF3-020CC1CDD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FDE7E3-58EE-F3E5-5BAE-926D99D2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38B6E9-C153-1737-DB4B-CB8064A8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45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E7E2A-F767-9AD1-45FE-61C7F35F6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A1C864B-5880-50C0-2D89-01B19C823E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D3F31C-A241-623F-4167-3C8F9A88EB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66C8E4-6032-EB36-CEA8-FF89EEE07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50A269-4F4F-F97E-728B-4AB6A81F7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D51DE4-A3DB-21FD-7472-DE83018CF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312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E1BF450-B605-7F41-B0DE-4C58F2EC2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79DF29-1E75-294C-3509-577C12B84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0BB001-B5EB-1691-257A-FDF1F9F175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CA172-A7CA-47BE-878E-791F8AC3BF49}" type="datetimeFigureOut">
              <a:rPr lang="de-DE" smtClean="0"/>
              <a:t>14.03.2023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B348DE-4152-A227-A2A2-A62067DA2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3C9FC-8F55-FB8E-1C29-43BC04A3E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18E4-2948-429B-A308-D0E089B0B79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01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ben-mit-einer-hand.de/neue-lebensfreude-nach-schlaganfall-wieder-fahrradfahren-mit-einem-liegedreirad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D0578-9673-2F83-224B-537DBC2856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Fahrradfahren nach Hirnverletzung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26E21AD-3A51-1C28-1484-EB178BE63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74937"/>
          </a:xfrm>
        </p:spPr>
        <p:txBody>
          <a:bodyPr>
            <a:normAutofit/>
          </a:bodyPr>
          <a:lstStyle/>
          <a:p>
            <a:r>
              <a:rPr lang="de-DE" sz="2800" dirty="0"/>
              <a:t>Motorische und kognitive Fähigkeiten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Prof. Dr. Holm Thieme</a:t>
            </a:r>
          </a:p>
          <a:p>
            <a:r>
              <a:rPr lang="de-DE" sz="1400" dirty="0"/>
              <a:t>IU Internationale Hochschule</a:t>
            </a:r>
          </a:p>
        </p:txBody>
      </p:sp>
    </p:spTree>
    <p:extLst>
      <p:ext uri="{BB962C8B-B14F-4D97-AF65-F5344CB8AC3E}">
        <p14:creationId xmlns:p14="http://schemas.microsoft.com/office/powerpoint/2010/main" val="418836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563AF10-9028-BCE2-81FC-1057C80D7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2080" y="1569403"/>
            <a:ext cx="9144000" cy="2387600"/>
          </a:xfrm>
        </p:spPr>
        <p:txBody>
          <a:bodyPr/>
          <a:lstStyle/>
          <a:p>
            <a:r>
              <a:rPr lang="de-DE" dirty="0"/>
              <a:t>Vielen Dank für Ihre Aufmerksamkeit</a:t>
            </a:r>
          </a:p>
        </p:txBody>
      </p:sp>
    </p:spTree>
    <p:extLst>
      <p:ext uri="{BB962C8B-B14F-4D97-AF65-F5344CB8AC3E}">
        <p14:creationId xmlns:p14="http://schemas.microsoft.com/office/powerpoint/2010/main" val="421825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567565-969D-D94F-D932-57FD01465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Agenda</a:t>
            </a:r>
          </a:p>
        </p:txBody>
      </p:sp>
      <p:pic>
        <p:nvPicPr>
          <p:cNvPr id="7" name="Grafik 6" descr="Ein Bild, das draußen, Baum, Gras, Fahrrad enthält.&#10;&#10;Automatisch generierte Beschreibung">
            <a:extLst>
              <a:ext uri="{FF2B5EF4-FFF2-40B4-BE49-F238E27FC236}">
                <a16:creationId xmlns:a16="http://schemas.microsoft.com/office/drawing/2014/main" id="{0336F1BD-E117-887C-347D-CE65BE92F8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756" y="2762250"/>
            <a:ext cx="1614488" cy="215265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7170D8A4-F834-FA51-B1C2-D870BA431C9F}"/>
              </a:ext>
            </a:extLst>
          </p:cNvPr>
          <p:cNvSpPr txBox="1"/>
          <p:nvPr/>
        </p:nvSpPr>
        <p:spPr>
          <a:xfrm>
            <a:off x="342900" y="6448425"/>
            <a:ext cx="1116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Quelle Foto: </a:t>
            </a:r>
            <a:r>
              <a:rPr lang="de-DE" sz="1200" dirty="0">
                <a:hlinkClick r:id="rId3"/>
              </a:rPr>
              <a:t>http://www.leben-mit-einer-hand.de/neue-lebensfreude-nach-schlaganfall-wieder-fahrradfahren-mit-einem-liegedreirad/</a:t>
            </a:r>
            <a:r>
              <a:rPr lang="de-DE" sz="1200" dirty="0"/>
              <a:t> [Zugriff: 14.03.2023]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BA9BFE2-4145-735B-475E-472362CB21C5}"/>
              </a:ext>
            </a:extLst>
          </p:cNvPr>
          <p:cNvSpPr/>
          <p:nvPr/>
        </p:nvSpPr>
        <p:spPr>
          <a:xfrm>
            <a:off x="850702" y="2820195"/>
            <a:ext cx="3362325" cy="132556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Fahrradauswahl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02740A0-4598-19B5-D40E-31815DF929E9}"/>
              </a:ext>
            </a:extLst>
          </p:cNvPr>
          <p:cNvSpPr/>
          <p:nvPr/>
        </p:nvSpPr>
        <p:spPr>
          <a:xfrm>
            <a:off x="1568053" y="4838700"/>
            <a:ext cx="3362325" cy="1325563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Fahrtraining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7C9D92F7-C319-23D4-6DC4-13A4C5283F2A}"/>
              </a:ext>
            </a:extLst>
          </p:cNvPr>
          <p:cNvSpPr/>
          <p:nvPr/>
        </p:nvSpPr>
        <p:spPr>
          <a:xfrm>
            <a:off x="7467600" y="3875088"/>
            <a:ext cx="3362325" cy="132556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Fahreignung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8AE7A5B-1598-9623-1FA4-4FFC76A9ECB6}"/>
              </a:ext>
            </a:extLst>
          </p:cNvPr>
          <p:cNvSpPr/>
          <p:nvPr/>
        </p:nvSpPr>
        <p:spPr>
          <a:xfrm>
            <a:off x="7162800" y="1457325"/>
            <a:ext cx="3362325" cy="13255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Kognitive Fähigkeiten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9D8E841-3465-F3BB-9D08-65173BCFAF56}"/>
              </a:ext>
            </a:extLst>
          </p:cNvPr>
          <p:cNvSpPr/>
          <p:nvPr/>
        </p:nvSpPr>
        <p:spPr>
          <a:xfrm>
            <a:off x="3249215" y="900906"/>
            <a:ext cx="3362325" cy="1325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Motorische Fähigkeiten</a:t>
            </a:r>
          </a:p>
        </p:txBody>
      </p:sp>
    </p:spTree>
    <p:extLst>
      <p:ext uri="{BB962C8B-B14F-4D97-AF65-F5344CB8AC3E}">
        <p14:creationId xmlns:p14="http://schemas.microsoft.com/office/powerpoint/2010/main" val="2055942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929601-0F46-C0AF-541D-A484F2D7E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356"/>
            <a:ext cx="10515600" cy="526883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b="1" dirty="0"/>
              <a:t>Kraft</a:t>
            </a:r>
          </a:p>
          <a:p>
            <a:pPr lvl="1">
              <a:lnSpc>
                <a:spcPct val="150000"/>
              </a:lnSpc>
            </a:pPr>
            <a:r>
              <a:rPr lang="de-DE" sz="2800" dirty="0"/>
              <a:t>Bein aktiv bewegen können (z.B. in Rückenlage)</a:t>
            </a:r>
          </a:p>
          <a:p>
            <a:pPr lvl="1">
              <a:lnSpc>
                <a:spcPct val="150000"/>
              </a:lnSpc>
            </a:pPr>
            <a:r>
              <a:rPr lang="de-DE" sz="2800" dirty="0"/>
              <a:t>Arm aktiv bewegen können (z.B. Schwimmbewegung)</a:t>
            </a:r>
          </a:p>
          <a:p>
            <a:pPr lvl="1">
              <a:lnSpc>
                <a:spcPct val="150000"/>
              </a:lnSpc>
            </a:pPr>
            <a:r>
              <a:rPr lang="de-DE" sz="2800" dirty="0"/>
              <a:t>Schmerzen bei Bewegung beachten</a:t>
            </a:r>
          </a:p>
          <a:p>
            <a:pPr lvl="1">
              <a:lnSpc>
                <a:spcPct val="150000"/>
              </a:lnSpc>
            </a:pPr>
            <a:r>
              <a:rPr lang="de-DE" sz="2800" dirty="0"/>
              <a:t>Ggf. Unterstützung durch Elektromotoren</a:t>
            </a:r>
          </a:p>
          <a:p>
            <a:pPr lvl="1">
              <a:lnSpc>
                <a:spcPct val="150000"/>
              </a:lnSpc>
            </a:pPr>
            <a:r>
              <a:rPr lang="de-DE" sz="2800" dirty="0"/>
              <a:t>Anpassung Fahrrad (z.B. Fuß- oder Handschlaufen, Anti-Rutsch Pads, </a:t>
            </a:r>
            <a:r>
              <a:rPr lang="de-DE" sz="2800" dirty="0" err="1"/>
              <a:t>Einhänderbremsen</a:t>
            </a:r>
            <a:r>
              <a:rPr lang="de-DE" sz="2800" dirty="0"/>
              <a:t> und -gangschaltung)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8804AE3-EC54-9126-6729-B9486346C6A5}"/>
              </a:ext>
            </a:extLst>
          </p:cNvPr>
          <p:cNvSpPr/>
          <p:nvPr/>
        </p:nvSpPr>
        <p:spPr>
          <a:xfrm>
            <a:off x="3328296" y="261811"/>
            <a:ext cx="5535408" cy="868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Motorische Fähigkeiten</a:t>
            </a:r>
          </a:p>
        </p:txBody>
      </p:sp>
    </p:spTree>
    <p:extLst>
      <p:ext uri="{BB962C8B-B14F-4D97-AF65-F5344CB8AC3E}">
        <p14:creationId xmlns:p14="http://schemas.microsoft.com/office/powerpoint/2010/main" val="199127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in Bild, das draußen, Motorrad, Person, fahren enthält.&#10;&#10;Automatisch generierte Beschreibung">
            <a:extLst>
              <a:ext uri="{FF2B5EF4-FFF2-40B4-BE49-F238E27FC236}">
                <a16:creationId xmlns:a16="http://schemas.microsoft.com/office/drawing/2014/main" id="{63627C0E-40F9-4AB0-77AA-61D3DE6D5C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4" r="-1" b="-1"/>
          <a:stretch/>
        </p:blipFill>
        <p:spPr>
          <a:xfrm>
            <a:off x="7390262" y="223946"/>
            <a:ext cx="4581085" cy="324903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8804AE3-EC54-9126-6729-B9486346C6A5}"/>
              </a:ext>
            </a:extLst>
          </p:cNvPr>
          <p:cNvSpPr/>
          <p:nvPr/>
        </p:nvSpPr>
        <p:spPr>
          <a:xfrm>
            <a:off x="838200" y="365125"/>
            <a:ext cx="5257800" cy="14833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Motorische</a:t>
            </a:r>
            <a:r>
              <a:rPr lang="en-US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Fähigkeiten</a:t>
            </a:r>
            <a:endParaRPr lang="en-US" sz="3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929601-0F46-C0AF-541D-A484F2D7E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599" y="2054942"/>
            <a:ext cx="11150601" cy="434585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/>
              <a:t>Koordination</a:t>
            </a:r>
            <a:r>
              <a:rPr lang="en-US" sz="3200" dirty="0"/>
              <a:t> und </a:t>
            </a:r>
            <a:r>
              <a:rPr lang="en-US" sz="3200" b="1" dirty="0" err="1"/>
              <a:t>Gleichgewicht</a:t>
            </a:r>
            <a:endParaRPr lang="en-US" sz="3200" b="1" dirty="0"/>
          </a:p>
          <a:p>
            <a:pPr lvl="1">
              <a:lnSpc>
                <a:spcPct val="150000"/>
              </a:lnSpc>
            </a:pPr>
            <a:r>
              <a:rPr lang="en-US" sz="2800" dirty="0" err="1"/>
              <a:t>sollte</a:t>
            </a:r>
            <a:r>
              <a:rPr lang="en-US" sz="2800" dirty="0"/>
              <a:t> </a:t>
            </a:r>
            <a:r>
              <a:rPr lang="en-US" sz="2800" dirty="0" err="1"/>
              <a:t>ausreichend</a:t>
            </a:r>
            <a:r>
              <a:rPr lang="en-US" sz="2800" dirty="0"/>
              <a:t> </a:t>
            </a:r>
            <a:r>
              <a:rPr lang="en-US" sz="2800" dirty="0" err="1"/>
              <a:t>vorhanden</a:t>
            </a:r>
            <a:r>
              <a:rPr lang="en-US" sz="2800" dirty="0"/>
              <a:t> sein </a:t>
            </a:r>
            <a:r>
              <a:rPr lang="en-US" sz="2800" dirty="0" err="1"/>
              <a:t>oder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in Physiotherapie </a:t>
            </a:r>
            <a:r>
              <a:rPr lang="en-US" sz="2800" dirty="0" err="1"/>
              <a:t>trainiert</a:t>
            </a:r>
            <a:r>
              <a:rPr lang="en-US" sz="2800" dirty="0"/>
              <a:t> </a:t>
            </a:r>
            <a:r>
              <a:rPr lang="en-US" sz="2800" dirty="0" err="1"/>
              <a:t>werden</a:t>
            </a:r>
            <a:endParaRPr lang="en-US" sz="2800" dirty="0"/>
          </a:p>
          <a:p>
            <a:pPr lvl="1">
              <a:lnSpc>
                <a:spcPct val="150000"/>
              </a:lnSpc>
            </a:pPr>
            <a:r>
              <a:rPr lang="en-US" sz="2800" dirty="0"/>
              <a:t>Test </a:t>
            </a:r>
            <a:r>
              <a:rPr lang="en-US" sz="2800" dirty="0" err="1"/>
              <a:t>Einbeinstand</a:t>
            </a:r>
            <a:r>
              <a:rPr lang="en-US" sz="2800" dirty="0"/>
              <a:t>, </a:t>
            </a:r>
            <a:r>
              <a:rPr lang="en-US" sz="2800" dirty="0" err="1"/>
              <a:t>Stehen</a:t>
            </a:r>
            <a:r>
              <a:rPr lang="en-US" sz="2800" dirty="0"/>
              <a:t>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 err="1"/>
              <a:t>geschlossenen</a:t>
            </a:r>
            <a:r>
              <a:rPr lang="en-US" sz="2800" dirty="0"/>
              <a:t> </a:t>
            </a:r>
            <a:r>
              <a:rPr lang="en-US" sz="2800" dirty="0" err="1"/>
              <a:t>Füßen</a:t>
            </a:r>
            <a:r>
              <a:rPr lang="en-US" sz="2800" dirty="0"/>
              <a:t> und </a:t>
            </a:r>
            <a:r>
              <a:rPr lang="en-US" sz="2800" dirty="0" err="1"/>
              <a:t>Augen</a:t>
            </a:r>
            <a:r>
              <a:rPr lang="en-US" sz="2800" dirty="0"/>
              <a:t> </a:t>
            </a:r>
          </a:p>
          <a:p>
            <a:pPr lvl="1">
              <a:lnSpc>
                <a:spcPct val="150000"/>
              </a:lnSpc>
            </a:pPr>
            <a:r>
              <a:rPr lang="en-US" sz="2800" dirty="0" err="1"/>
              <a:t>Fahren</a:t>
            </a:r>
            <a:r>
              <a:rPr lang="en-US" sz="2800" dirty="0"/>
              <a:t>, Auf- und </a:t>
            </a:r>
            <a:r>
              <a:rPr lang="en-US" sz="2800" dirty="0" err="1"/>
              <a:t>Absteigen</a:t>
            </a:r>
            <a:r>
              <a:rPr lang="en-US" sz="2800" dirty="0"/>
              <a:t>, </a:t>
            </a:r>
            <a:r>
              <a:rPr lang="en-US" sz="2800" dirty="0" err="1"/>
              <a:t>Bremsen</a:t>
            </a:r>
            <a:r>
              <a:rPr lang="en-US" sz="2800" dirty="0"/>
              <a:t> (</a:t>
            </a:r>
            <a:r>
              <a:rPr lang="en-US" sz="2800" dirty="0" err="1"/>
              <a:t>Notbremsung</a:t>
            </a:r>
            <a:r>
              <a:rPr lang="en-US" sz="2800" dirty="0"/>
              <a:t>), Slalom, …</a:t>
            </a:r>
          </a:p>
          <a:p>
            <a:pPr lvl="1">
              <a:lnSpc>
                <a:spcPct val="150000"/>
              </a:lnSpc>
            </a:pPr>
            <a:r>
              <a:rPr lang="en-US" sz="2800" dirty="0" err="1"/>
              <a:t>Fahrrad</a:t>
            </a:r>
            <a:r>
              <a:rPr lang="en-US" sz="2800" dirty="0"/>
              <a:t> </a:t>
            </a:r>
            <a:r>
              <a:rPr lang="en-US" sz="2800" dirty="0" err="1"/>
              <a:t>entsprechend</a:t>
            </a:r>
            <a:r>
              <a:rPr lang="en-US" sz="2800" dirty="0"/>
              <a:t> </a:t>
            </a:r>
            <a:r>
              <a:rPr lang="en-US" sz="2800" dirty="0" err="1"/>
              <a:t>auswählen</a:t>
            </a:r>
            <a:endParaRPr lang="en-US" sz="2800" dirty="0"/>
          </a:p>
          <a:p>
            <a:pPr lvl="1"/>
            <a:endParaRPr lang="en-US" sz="20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B7550BD-FDDB-A405-6107-A4B9DC8D0AFC}"/>
              </a:ext>
            </a:extLst>
          </p:cNvPr>
          <p:cNvSpPr txBox="1"/>
          <p:nvPr/>
        </p:nvSpPr>
        <p:spPr>
          <a:xfrm>
            <a:off x="342900" y="6448425"/>
            <a:ext cx="1116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Quelle Foto: https://liegend.at/wp-content/uploads/2014/03/dreirad-fuer-erwachsene.jpg [Zugriff: 14.03.2023]</a:t>
            </a:r>
          </a:p>
        </p:txBody>
      </p:sp>
    </p:spTree>
    <p:extLst>
      <p:ext uri="{BB962C8B-B14F-4D97-AF65-F5344CB8AC3E}">
        <p14:creationId xmlns:p14="http://schemas.microsoft.com/office/powerpoint/2010/main" val="251089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929601-0F46-C0AF-541D-A484F2D7E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355"/>
            <a:ext cx="10515600" cy="49456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/>
              <a:t>Beweglichkeit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Kann durch Gelenke oder Spastik eingeschränkt sein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Ggf. Fahrrad anpassen (z.B. verkürzte Kurbel)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Ggf. Beweglichkeit verbessern</a:t>
            </a:r>
          </a:p>
          <a:p>
            <a:pPr>
              <a:lnSpc>
                <a:spcPct val="150000"/>
              </a:lnSpc>
            </a:pPr>
            <a:r>
              <a:rPr lang="de-DE" dirty="0"/>
              <a:t>Ausdauer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Strecke entsprechend anpassen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8804AE3-EC54-9126-6729-B9486346C6A5}"/>
              </a:ext>
            </a:extLst>
          </p:cNvPr>
          <p:cNvSpPr/>
          <p:nvPr/>
        </p:nvSpPr>
        <p:spPr>
          <a:xfrm>
            <a:off x="3328296" y="261811"/>
            <a:ext cx="5535408" cy="868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Motorische Fähigkeiten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2C868BC-4F79-F5CC-1D43-6A64F5F4F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147" y="3171271"/>
            <a:ext cx="4172015" cy="278134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F78CA09-FA6C-6838-D4A6-B0FF459E8206}"/>
              </a:ext>
            </a:extLst>
          </p:cNvPr>
          <p:cNvSpPr txBox="1"/>
          <p:nvPr/>
        </p:nvSpPr>
        <p:spPr>
          <a:xfrm>
            <a:off x="342900" y="6448425"/>
            <a:ext cx="1116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Quelle Foto: https://www.vanraam.com/getmedia/07200a5a-b00e-47c1-bb16-d44327ce722c/8151-crankverkorter.png?width=558 [Zugriff: 14.03.2023]</a:t>
            </a:r>
          </a:p>
        </p:txBody>
      </p:sp>
    </p:spTree>
    <p:extLst>
      <p:ext uri="{BB962C8B-B14F-4D97-AF65-F5344CB8AC3E}">
        <p14:creationId xmlns:p14="http://schemas.microsoft.com/office/powerpoint/2010/main" val="1742524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03DBD4-1A3D-A119-6ECD-6DA60D4FE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/>
              <a:t>Aufmerksamkeit und Konzentration</a:t>
            </a:r>
          </a:p>
          <a:p>
            <a:r>
              <a:rPr lang="de-DE" dirty="0"/>
              <a:t>differenzierte Wahrnehmung </a:t>
            </a:r>
          </a:p>
          <a:p>
            <a:r>
              <a:rPr lang="de-DE" b="1" dirty="0"/>
              <a:t>Reaktion </a:t>
            </a:r>
          </a:p>
          <a:p>
            <a:r>
              <a:rPr lang="de-DE" b="1" dirty="0"/>
              <a:t>Orientierung</a:t>
            </a:r>
          </a:p>
          <a:p>
            <a:r>
              <a:rPr lang="de-DE" b="1" dirty="0"/>
              <a:t>Erkennen von Gefahren</a:t>
            </a:r>
          </a:p>
          <a:p>
            <a:r>
              <a:rPr lang="de-DE" dirty="0"/>
              <a:t>Einschätzen von Risiken</a:t>
            </a:r>
          </a:p>
          <a:p>
            <a:r>
              <a:rPr lang="de-DE" dirty="0"/>
              <a:t>Erkennen von Ursache- und Wirkungszusammenhängen</a:t>
            </a:r>
          </a:p>
          <a:p>
            <a:r>
              <a:rPr lang="de-DE" dirty="0"/>
              <a:t>Strategien der Problemlösung</a:t>
            </a:r>
          </a:p>
          <a:p>
            <a:r>
              <a:rPr lang="de-DE" dirty="0"/>
              <a:t>Antizipationsfähigkeit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9BDE1105-E496-3C02-8FA3-E4E9BDAD8166}"/>
              </a:ext>
            </a:extLst>
          </p:cNvPr>
          <p:cNvSpPr/>
          <p:nvPr/>
        </p:nvSpPr>
        <p:spPr>
          <a:xfrm>
            <a:off x="2959511" y="287286"/>
            <a:ext cx="6375912" cy="13255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Kognitive Fähigkeiten</a:t>
            </a:r>
          </a:p>
        </p:txBody>
      </p:sp>
    </p:spTree>
    <p:extLst>
      <p:ext uri="{BB962C8B-B14F-4D97-AF65-F5344CB8AC3E}">
        <p14:creationId xmlns:p14="http://schemas.microsoft.com/office/powerpoint/2010/main" val="1535490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65A95A-FBE7-4B46-1743-9B841CA7B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567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de-DE" b="1" dirty="0"/>
              <a:t>Sollte mit Neurologen/in besprochen werden</a:t>
            </a:r>
          </a:p>
          <a:p>
            <a:pPr>
              <a:lnSpc>
                <a:spcPct val="150000"/>
              </a:lnSpc>
            </a:pPr>
            <a:r>
              <a:rPr lang="de-DE" dirty="0"/>
              <a:t>Keine rechtlichen Verpflichtungen, jedoch persönliche  Gefahrenvorsorge</a:t>
            </a:r>
          </a:p>
          <a:p>
            <a:pPr>
              <a:lnSpc>
                <a:spcPct val="150000"/>
              </a:lnSpc>
            </a:pPr>
            <a:r>
              <a:rPr lang="de-DE" dirty="0"/>
              <a:t>Bei Führerschein folgenden Begutachtungskriterien: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Körperliche und geistige Fähigkeiten (ggf. Kompensationsmöglichkeiten)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Gefährdungspotenzial durch plötzlichen Kontrollverlust (z.B. erneutes Ereignis, epileptische Anfälle, …)</a:t>
            </a:r>
          </a:p>
          <a:p>
            <a:pPr lvl="1">
              <a:lnSpc>
                <a:spcPct val="150000"/>
              </a:lnSpc>
            </a:pPr>
            <a:r>
              <a:rPr lang="de-DE" dirty="0"/>
              <a:t>Einsichts- und Kontrollfähigkeit oder sicherheitswidrige Einstellung</a:t>
            </a:r>
          </a:p>
          <a:p>
            <a:pPr>
              <a:lnSpc>
                <a:spcPct val="150000"/>
              </a:lnSpc>
            </a:pPr>
            <a:r>
              <a:rPr lang="de-DE" dirty="0"/>
              <a:t>Ggf. </a:t>
            </a:r>
            <a:r>
              <a:rPr lang="de-DE" b="1" dirty="0"/>
              <a:t>Radfahrprüfung 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4524DFF-F7EA-5CB3-616F-1B71EAF7D337}"/>
              </a:ext>
            </a:extLst>
          </p:cNvPr>
          <p:cNvSpPr/>
          <p:nvPr/>
        </p:nvSpPr>
        <p:spPr>
          <a:xfrm>
            <a:off x="4331109" y="207656"/>
            <a:ext cx="3362325" cy="132556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Fahreignung</a:t>
            </a:r>
          </a:p>
        </p:txBody>
      </p:sp>
    </p:spTree>
    <p:extLst>
      <p:ext uri="{BB962C8B-B14F-4D97-AF65-F5344CB8AC3E}">
        <p14:creationId xmlns:p14="http://schemas.microsoft.com/office/powerpoint/2010/main" val="199683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E8CB61-24C9-CA0F-1BC1-DFD92E706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2872105"/>
            <a:ext cx="10515600" cy="3562452"/>
          </a:xfrm>
        </p:spPr>
        <p:txBody>
          <a:bodyPr/>
          <a:lstStyle/>
          <a:p>
            <a:r>
              <a:rPr lang="de-DE" dirty="0"/>
              <a:t>Notwendigkeit hängt stark von Einschränkungen ab</a:t>
            </a:r>
          </a:p>
          <a:p>
            <a:r>
              <a:rPr lang="de-DE" dirty="0"/>
              <a:t>Auch subjektives Sicherheitsgefühl und Vorerfahrung beachten</a:t>
            </a:r>
          </a:p>
          <a:p>
            <a:r>
              <a:rPr lang="de-DE" dirty="0"/>
              <a:t>Anfangs möglichst mit Therapeut*innen (Physio-, Ergo- oder Sport-) besprechen und testen</a:t>
            </a:r>
          </a:p>
          <a:p>
            <a:r>
              <a:rPr lang="de-DE" b="1" dirty="0"/>
              <a:t>Fahrradfahrschulen für Erwachsene </a:t>
            </a:r>
            <a:r>
              <a:rPr lang="de-DE" dirty="0"/>
              <a:t>(z.B. über ADFC Dresden)</a:t>
            </a:r>
          </a:p>
          <a:p>
            <a:r>
              <a:rPr lang="de-DE" dirty="0"/>
              <a:t>Speziell </a:t>
            </a:r>
            <a:r>
              <a:rPr lang="de-DE" b="1" dirty="0"/>
              <a:t>ausgebildete </a:t>
            </a:r>
            <a:r>
              <a:rPr lang="de-DE" b="1" dirty="0" err="1"/>
              <a:t>Therapeut_innen</a:t>
            </a:r>
            <a:r>
              <a:rPr lang="de-DE" b="1" dirty="0"/>
              <a:t> </a:t>
            </a:r>
            <a:r>
              <a:rPr lang="de-DE" dirty="0"/>
              <a:t>(leider sehr wenige)</a:t>
            </a:r>
          </a:p>
          <a:p>
            <a:r>
              <a:rPr lang="de-DE" dirty="0"/>
              <a:t>Erst einmal außerhalb des Straßenverkehrs und langsames Steigern</a:t>
            </a:r>
          </a:p>
          <a:p>
            <a:endParaRPr lang="de-DE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344FD22-D78B-0434-EC2F-316D72794B43}"/>
              </a:ext>
            </a:extLst>
          </p:cNvPr>
          <p:cNvSpPr/>
          <p:nvPr/>
        </p:nvSpPr>
        <p:spPr>
          <a:xfrm>
            <a:off x="1090205" y="232122"/>
            <a:ext cx="3362325" cy="1325563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Fahrtraining</a:t>
            </a:r>
          </a:p>
        </p:txBody>
      </p:sp>
      <p:pic>
        <p:nvPicPr>
          <p:cNvPr id="6" name="Grafik 5" descr="Ein Bild, das Baum, draußen, Straße, fahren enthält.&#10;&#10;Automatisch generierte Beschreibung">
            <a:extLst>
              <a:ext uri="{FF2B5EF4-FFF2-40B4-BE49-F238E27FC236}">
                <a16:creationId xmlns:a16="http://schemas.microsoft.com/office/drawing/2014/main" id="{A4CBF3C8-0370-0EC3-DBD9-692E7B042A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550" y="112584"/>
            <a:ext cx="7255369" cy="2511474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8C82A68-E752-CBDB-8E43-3AC9B1B03B26}"/>
              </a:ext>
            </a:extLst>
          </p:cNvPr>
          <p:cNvSpPr txBox="1"/>
          <p:nvPr/>
        </p:nvSpPr>
        <p:spPr>
          <a:xfrm>
            <a:off x="342900" y="6448425"/>
            <a:ext cx="1116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Quelle Foto: https://www.schlaganfall-hilfe.de/de/fuer-betroffene/alltag-mit-schlaganfall/hilfsmittel-und-wohnraumanpassung/dreirad/ [Zugriff: 14.03.2023]</a:t>
            </a:r>
          </a:p>
        </p:txBody>
      </p:sp>
    </p:spTree>
    <p:extLst>
      <p:ext uri="{BB962C8B-B14F-4D97-AF65-F5344CB8AC3E}">
        <p14:creationId xmlns:p14="http://schemas.microsoft.com/office/powerpoint/2010/main" val="3014829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76BFF641-7149-5605-A38B-D9DA9CCFDEE5}"/>
              </a:ext>
            </a:extLst>
          </p:cNvPr>
          <p:cNvSpPr/>
          <p:nvPr/>
        </p:nvSpPr>
        <p:spPr>
          <a:xfrm>
            <a:off x="3699128" y="196368"/>
            <a:ext cx="3362325" cy="1325563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</a:rPr>
              <a:t>Fahrradauswahl</a:t>
            </a:r>
          </a:p>
        </p:txBody>
      </p:sp>
      <p:pic>
        <p:nvPicPr>
          <p:cNvPr id="11" name="Grafik 10" descr="Ein Bild, das Gras, draußen, Baum, Feld enthält.&#10;&#10;Automatisch generierte Beschreibung">
            <a:extLst>
              <a:ext uri="{FF2B5EF4-FFF2-40B4-BE49-F238E27FC236}">
                <a16:creationId xmlns:a16="http://schemas.microsoft.com/office/drawing/2014/main" id="{096FFF1E-77AC-BBFC-F705-85B25E035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10" y="1755133"/>
            <a:ext cx="3333750" cy="2219325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FD23E617-02BB-2A03-2BE7-71B0098DDABB}"/>
              </a:ext>
            </a:extLst>
          </p:cNvPr>
          <p:cNvSpPr txBox="1"/>
          <p:nvPr/>
        </p:nvSpPr>
        <p:spPr>
          <a:xfrm>
            <a:off x="567447" y="4186661"/>
            <a:ext cx="50065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Zweiräder: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Ausreichend Gleichgewicht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niedriger Einstieg sinnvoll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Ggf. </a:t>
            </a:r>
            <a:r>
              <a:rPr lang="de-DE" sz="2400" dirty="0" err="1"/>
              <a:t>Einhänderumbauten</a:t>
            </a:r>
            <a:endParaRPr lang="de-DE" sz="2400" dirty="0"/>
          </a:p>
          <a:p>
            <a:pPr marL="285750" indent="-285750">
              <a:buFontTx/>
              <a:buChar char="-"/>
            </a:pPr>
            <a:r>
              <a:rPr lang="de-DE" sz="2400" dirty="0"/>
              <a:t>Ggf. Elektromotorenunterstützung</a:t>
            </a:r>
          </a:p>
        </p:txBody>
      </p:sp>
      <p:pic>
        <p:nvPicPr>
          <p:cNvPr id="16" name="Grafik 15" descr="Ein Bild, das Baum, draußen, Fahrrad, Straße enthält.&#10;&#10;Automatisch generierte Beschreibung">
            <a:extLst>
              <a:ext uri="{FF2B5EF4-FFF2-40B4-BE49-F238E27FC236}">
                <a16:creationId xmlns:a16="http://schemas.microsoft.com/office/drawing/2014/main" id="{23453FFC-B423-6B80-7914-FA7DD15F6A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535" y="1638532"/>
            <a:ext cx="3333750" cy="2219325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C9832CDF-F236-EC3B-8723-E32EB4EEF1DF}"/>
              </a:ext>
            </a:extLst>
          </p:cNvPr>
          <p:cNvSpPr txBox="1"/>
          <p:nvPr/>
        </p:nvSpPr>
        <p:spPr>
          <a:xfrm>
            <a:off x="6096000" y="4023500"/>
            <a:ext cx="60112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(Liege-) Dreiräder: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Auch bei Gleichgewichts- und Krafteinschränkungen häufig sicher nutzbar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Entlastet die Arme und Rücken</a:t>
            </a:r>
          </a:p>
          <a:p>
            <a:pPr marL="285750" indent="-285750">
              <a:buFontTx/>
              <a:buChar char="-"/>
            </a:pPr>
            <a:r>
              <a:rPr lang="de-DE" sz="2400" dirty="0"/>
              <a:t> ggf. </a:t>
            </a:r>
            <a:r>
              <a:rPr lang="de-DE" sz="2400" dirty="0" err="1"/>
              <a:t>Einhänderumbauten</a:t>
            </a:r>
            <a:endParaRPr lang="de-DE" sz="2400" dirty="0"/>
          </a:p>
          <a:p>
            <a:pPr marL="285750" indent="-285750">
              <a:buFontTx/>
              <a:buChar char="-"/>
            </a:pPr>
            <a:r>
              <a:rPr lang="de-DE" sz="2400" dirty="0"/>
              <a:t>Ggf. Elektromotorenunterstützung</a:t>
            </a:r>
          </a:p>
        </p:txBody>
      </p:sp>
      <p:pic>
        <p:nvPicPr>
          <p:cNvPr id="19" name="Grafik 18" descr="Ein Bild, das Baum, draußen, Straße, fahren enthält.&#10;&#10;Automatisch generierte Beschreibung">
            <a:extLst>
              <a:ext uri="{FF2B5EF4-FFF2-40B4-BE49-F238E27FC236}">
                <a16:creationId xmlns:a16="http://schemas.microsoft.com/office/drawing/2014/main" id="{3F417F1E-E0CF-AE9C-B437-D09B5A8E02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369" y="240354"/>
            <a:ext cx="3575835" cy="1237789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49F3D35F-450F-FAD5-21CF-19E1FA31F52F}"/>
              </a:ext>
            </a:extLst>
          </p:cNvPr>
          <p:cNvSpPr txBox="1"/>
          <p:nvPr/>
        </p:nvSpPr>
        <p:spPr>
          <a:xfrm>
            <a:off x="342900" y="6448425"/>
            <a:ext cx="11163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Quelle Foto: https://www.vanraam.com/de-de/beratung-inspiration/aktuell/fahrradfahren-nach-einem-schlaganfall [Zugriff: 14.03.2023]</a:t>
            </a:r>
          </a:p>
        </p:txBody>
      </p:sp>
    </p:spTree>
    <p:extLst>
      <p:ext uri="{BB962C8B-B14F-4D97-AF65-F5344CB8AC3E}">
        <p14:creationId xmlns:p14="http://schemas.microsoft.com/office/powerpoint/2010/main" val="937968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Breitbild</PresentationFormat>
  <Paragraphs>75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Fahrradfahren nach Hirnverletzung</vt:lpstr>
      <vt:lpstr>Agenda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Vielen Dank für Ihre Aufmerksamkeit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Fahrradfahren nach Hirnverletzung</dc:title>
  <dc:creator>Thieme, Holm, Prof. Dr.</dc:creator>
  <cp:lastModifiedBy>Thieme, Holm, Prof. Dr.</cp:lastModifiedBy>
  <cp:revision>1</cp:revision>
  <dcterms:created xsi:type="dcterms:W3CDTF">2023-03-14T07:20:48Z</dcterms:created>
  <dcterms:modified xsi:type="dcterms:W3CDTF">2023-03-15T12:08:26Z</dcterms:modified>
</cp:coreProperties>
</file>